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43"/>
  </p:notesMasterIdLst>
  <p:sldIdLst>
    <p:sldId id="258" r:id="rId2"/>
    <p:sldId id="257" r:id="rId3"/>
    <p:sldId id="259" r:id="rId4"/>
    <p:sldId id="260" r:id="rId5"/>
    <p:sldId id="261" r:id="rId6"/>
    <p:sldId id="262" r:id="rId7"/>
    <p:sldId id="263" r:id="rId8"/>
    <p:sldId id="264" r:id="rId9"/>
    <p:sldId id="267" r:id="rId10"/>
    <p:sldId id="265" r:id="rId11"/>
    <p:sldId id="268" r:id="rId12"/>
    <p:sldId id="266" r:id="rId13"/>
    <p:sldId id="269" r:id="rId14"/>
    <p:sldId id="270" r:id="rId15"/>
    <p:sldId id="271" r:id="rId16"/>
    <p:sldId id="272" r:id="rId17"/>
    <p:sldId id="273" r:id="rId18"/>
    <p:sldId id="276" r:id="rId19"/>
    <p:sldId id="278" r:id="rId20"/>
    <p:sldId id="274" r:id="rId21"/>
    <p:sldId id="295" r:id="rId22"/>
    <p:sldId id="277" r:id="rId23"/>
    <p:sldId id="280" r:id="rId24"/>
    <p:sldId id="282" r:id="rId25"/>
    <p:sldId id="283" r:id="rId26"/>
    <p:sldId id="286" r:id="rId27"/>
    <p:sldId id="287" r:id="rId28"/>
    <p:sldId id="291" r:id="rId29"/>
    <p:sldId id="296" r:id="rId30"/>
    <p:sldId id="292" r:id="rId31"/>
    <p:sldId id="297" r:id="rId32"/>
    <p:sldId id="288" r:id="rId33"/>
    <p:sldId id="290" r:id="rId34"/>
    <p:sldId id="294" r:id="rId35"/>
    <p:sldId id="293" r:id="rId36"/>
    <p:sldId id="298" r:id="rId37"/>
    <p:sldId id="299" r:id="rId38"/>
    <p:sldId id="300" r:id="rId39"/>
    <p:sldId id="301" r:id="rId40"/>
    <p:sldId id="302" r:id="rId41"/>
    <p:sldId id="303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9"/>
    <p:restoredTop sz="94595"/>
  </p:normalViewPr>
  <p:slideViewPr>
    <p:cSldViewPr snapToGrid="0" snapToObjects="1">
      <p:cViewPr>
        <p:scale>
          <a:sx n="86" d="100"/>
          <a:sy n="86" d="100"/>
        </p:scale>
        <p:origin x="105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3B202-703B-254A-B91D-B141B8F0D937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EA7F54B-1A9F-334D-B358-882D71F9E66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72584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S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EA7F54B-1A9F-334D-B358-882D71F9E66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37512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F2E0182-0B16-AC44-A5B7-76C6B1092969}" type="datetimeFigureOut">
              <a:rPr lang="en-US" smtClean="0"/>
              <a:t>10/15/2018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2A4AAC-BABF-B743-B0E0-C76CC7822446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6338061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www.google.com.sg/url?sa=i&amp;rct=j&amp;q=&amp;esrc=s&amp;source=images&amp;cd=&amp;ved=2ahUKEwjk052Zk_TdAhWKOo8KHd_yBbMQjRx6BAgBEAU&amp;url=https://www.google.com.sg/url?sa=i&amp;rct=j&amp;q=&amp;esrc=s&amp;source=images&amp;cd=&amp;cad=rja&amp;uact=8&amp;ved=2ahUKEwjk052Zk_TdAhWKOo8KHd_yBbMQjRx6BAgBEAU&amp;url=https://www.microsoft.com/developerblog/2017/12/04/predicting-stock-performance-deep-learning/&amp;psig=AOvVaw2YKdHaGRHjPuLrU3ZGb2Zf&amp;ust=1538995497101649&amp;psig=AOvVaw2YKdHaGRHjPuLrU3ZGb2Zf&amp;ust=1538995497101649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www.youtube.com/watch?v=cHa85et7LK0" TargetMode="Externa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jpeg"/><Relationship Id="rId4" Type="http://schemas.openxmlformats.org/officeDocument/2006/relationships/image" Target="../media/image45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gi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0" y="1829908"/>
            <a:ext cx="10318418" cy="1157132"/>
          </a:xfrm>
        </p:spPr>
        <p:txBody>
          <a:bodyPr/>
          <a:lstStyle/>
          <a:p>
            <a:r>
              <a:rPr lang="en-US" sz="4000" dirty="0"/>
              <a:t>Image </a:t>
            </a:r>
            <a:br>
              <a:rPr lang="en-US" sz="4000" dirty="0"/>
            </a:br>
            <a:r>
              <a:rPr lang="en-US" sz="4000" dirty="0"/>
              <a:t>Classification </a:t>
            </a:r>
            <a:br>
              <a:rPr lang="en-US" sz="4000" dirty="0"/>
            </a:br>
            <a:r>
              <a:rPr lang="en-US" sz="4000" dirty="0"/>
              <a:t>workshop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2" y="3321340"/>
            <a:ext cx="8045373" cy="742279"/>
          </a:xfrm>
        </p:spPr>
        <p:txBody>
          <a:bodyPr>
            <a:noAutofit/>
          </a:bodyPr>
          <a:lstStyle/>
          <a:p>
            <a:r>
              <a:rPr lang="en-US" sz="1800" dirty="0"/>
              <a:t>By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1902" y="3692479"/>
            <a:ext cx="3311652" cy="1281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6710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1.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Data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augmentation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1251678" y="1273823"/>
            <a:ext cx="101783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Approaches that </a:t>
            </a:r>
            <a:r>
              <a:rPr lang="en-US" altLang="zh-CN" sz="2400" dirty="0" smtClean="0"/>
              <a:t>increment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training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dataset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the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existing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data.</a:t>
            </a:r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It allows us to artificially </a:t>
            </a:r>
            <a:r>
              <a:rPr lang="en-US" sz="2400" b="1" dirty="0"/>
              <a:t>expand our dataset</a:t>
            </a:r>
            <a:r>
              <a:rPr lang="en-US" sz="2400" dirty="0"/>
              <a:t>. Some popular augmentations are horizontal flips, random crops, translations, rotations, and so on. 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4249" y="3296161"/>
            <a:ext cx="5314868" cy="2699120"/>
          </a:xfrm>
          <a:prstGeom prst="rect">
            <a:avLst/>
          </a:prstGeom>
        </p:spPr>
      </p:pic>
      <p:pic>
        <p:nvPicPr>
          <p:cNvPr id="6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2918" y="3296161"/>
            <a:ext cx="4420035" cy="269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743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Image formatting &amp; processing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51678" y="1273823"/>
            <a:ext cx="10178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Here we implement a generator from Keras.</a:t>
            </a:r>
          </a:p>
          <a:p>
            <a:r>
              <a:rPr lang="en-US" sz="2400" dirty="0"/>
              <a:t>(Type or copy the ImageDataGenerator from </a:t>
            </a:r>
            <a:r>
              <a:rPr lang="en-US" sz="2400" b="1" dirty="0"/>
              <a:t>sample_model.py)</a:t>
            </a:r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3089519"/>
            <a:ext cx="3098800" cy="189230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4794008" y="2487976"/>
            <a:ext cx="6954295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</a:rPr>
              <a:t>rotation_range: </a:t>
            </a:r>
            <a:r>
              <a:rPr lang="en-US" sz="2400" dirty="0">
                <a:solidFill>
                  <a:srgbClr val="24292E"/>
                </a:solidFill>
              </a:rPr>
              <a:t>Degree range for random rotations</a:t>
            </a:r>
          </a:p>
          <a:p>
            <a:r>
              <a:rPr lang="en-US" sz="2400" b="1" dirty="0">
                <a:solidFill>
                  <a:srgbClr val="24292E"/>
                </a:solidFill>
              </a:rPr>
              <a:t>width_shift_range: </a:t>
            </a:r>
            <a:r>
              <a:rPr lang="en-US" sz="2400" dirty="0">
                <a:solidFill>
                  <a:srgbClr val="24292E"/>
                </a:solidFill>
              </a:rPr>
              <a:t>Fraction range of total width for shifting.</a:t>
            </a:r>
          </a:p>
          <a:p>
            <a:r>
              <a:rPr lang="en-US" sz="2400" b="1" dirty="0">
                <a:solidFill>
                  <a:srgbClr val="24292E"/>
                </a:solidFill>
              </a:rPr>
              <a:t>height_shift_range: </a:t>
            </a:r>
            <a:r>
              <a:rPr lang="en-US" sz="2400" dirty="0">
                <a:solidFill>
                  <a:srgbClr val="24292E"/>
                </a:solidFill>
              </a:rPr>
              <a:t>Fraction range of total height for shifting.</a:t>
            </a:r>
          </a:p>
          <a:p>
            <a:r>
              <a:rPr lang="en-US" sz="2400" b="1" dirty="0" err="1">
                <a:solidFill>
                  <a:srgbClr val="24292E"/>
                </a:solidFill>
              </a:rPr>
              <a:t>share_range</a:t>
            </a:r>
            <a:endParaRPr lang="en-US" sz="2400" b="1" dirty="0">
              <a:solidFill>
                <a:srgbClr val="24292E"/>
              </a:solidFill>
            </a:endParaRPr>
          </a:p>
          <a:p>
            <a:r>
              <a:rPr lang="en-US" sz="2400" b="1" dirty="0">
                <a:solidFill>
                  <a:srgbClr val="24292E"/>
                </a:solidFill>
              </a:rPr>
              <a:t>zoom_range: </a:t>
            </a:r>
            <a:r>
              <a:rPr lang="en-US" sz="2400" dirty="0">
                <a:solidFill>
                  <a:srgbClr val="24292E"/>
                </a:solidFill>
              </a:rPr>
              <a:t>Fraction range for random zoom.</a:t>
            </a:r>
          </a:p>
          <a:p>
            <a:r>
              <a:rPr lang="en-US" sz="2400" b="1" dirty="0">
                <a:solidFill>
                  <a:srgbClr val="24292E"/>
                </a:solidFill>
              </a:rPr>
              <a:t>horizontal_flip: </a:t>
            </a:r>
            <a:r>
              <a:rPr lang="en-US" sz="2400" dirty="0">
                <a:solidFill>
                  <a:srgbClr val="24292E"/>
                </a:solidFill>
              </a:rPr>
              <a:t>Randomly flip inputs horizontally.</a:t>
            </a:r>
          </a:p>
          <a:p>
            <a:r>
              <a:rPr lang="en-US" sz="2400" b="1" dirty="0" err="1">
                <a:solidFill>
                  <a:srgbClr val="24292E"/>
                </a:solidFill>
              </a:rPr>
              <a:t>f</a:t>
            </a:r>
            <a:r>
              <a:rPr lang="en-US" sz="2400" b="1" i="0" u="none" strike="noStrike" dirty="0" err="1">
                <a:solidFill>
                  <a:srgbClr val="24292E"/>
                </a:solidFill>
                <a:effectLst/>
              </a:rPr>
              <a:t>ill_mode</a:t>
            </a:r>
            <a:endParaRPr lang="en-US" sz="2400" b="1" i="0" u="none" strike="noStrike" dirty="0">
              <a:solidFill>
                <a:srgbClr val="24292E"/>
              </a:solidFill>
              <a:effectLst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1678" y="6073221"/>
            <a:ext cx="106254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If you cannot remember so much terms, don’t worry as this not the key things in IC.</a:t>
            </a:r>
          </a:p>
        </p:txBody>
      </p:sp>
    </p:spTree>
    <p:extLst>
      <p:ext uri="{BB962C8B-B14F-4D97-AF65-F5344CB8AC3E}">
        <p14:creationId xmlns:p14="http://schemas.microsoft.com/office/powerpoint/2010/main" val="11093264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2.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Data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splitting</a:t>
            </a:r>
            <a:endParaRPr lang="en-US" sz="5400" dirty="0"/>
          </a:p>
        </p:txBody>
      </p:sp>
      <p:sp>
        <p:nvSpPr>
          <p:cNvPr id="3" name="TextBox 2"/>
          <p:cNvSpPr txBox="1"/>
          <p:nvPr/>
        </p:nvSpPr>
        <p:spPr>
          <a:xfrm>
            <a:off x="1251678" y="1874517"/>
            <a:ext cx="101783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Then we set up the generator for </a:t>
            </a:r>
            <a:r>
              <a:rPr lang="en-US" sz="2400" b="1" dirty="0"/>
              <a:t>training sets</a:t>
            </a:r>
            <a:r>
              <a:rPr lang="en-US" sz="2400" dirty="0"/>
              <a:t> and </a:t>
            </a:r>
            <a:r>
              <a:rPr lang="en-US" sz="2400" b="1" dirty="0"/>
              <a:t>validation sets</a:t>
            </a:r>
            <a:r>
              <a:rPr lang="en-US" sz="2400" dirty="0"/>
              <a:t>.</a:t>
            </a:r>
          </a:p>
          <a:p>
            <a:r>
              <a:rPr lang="en-US" sz="2400" dirty="0"/>
              <a:t>(Type or copy the generator from </a:t>
            </a:r>
            <a:r>
              <a:rPr lang="en-US" sz="2400" b="1" dirty="0"/>
              <a:t>sample_model.py)</a:t>
            </a:r>
            <a:endParaRPr lang="en-US" sz="24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960" y="3063711"/>
            <a:ext cx="5299150" cy="2256074"/>
          </a:xfrm>
          <a:prstGeom prst="rect">
            <a:avLst/>
          </a:prstGeom>
        </p:spPr>
      </p:pic>
      <p:pic>
        <p:nvPicPr>
          <p:cNvPr id="1026" name="Picture 2" descr="training test data split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678" y="3063711"/>
            <a:ext cx="3925366" cy="2256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83897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1678" y="1032800"/>
            <a:ext cx="1017832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The training and validation images are ready to </a:t>
            </a:r>
            <a:r>
              <a:rPr lang="en-US" sz="2400" b="1" u="sng" dirty="0"/>
              <a:t>flow in</a:t>
            </a:r>
            <a:r>
              <a:rPr lang="en-US" sz="2400" b="1" dirty="0"/>
              <a:t> </a:t>
            </a:r>
            <a:r>
              <a:rPr lang="en-US" sz="2400" dirty="0"/>
              <a:t>the program!</a:t>
            </a:r>
          </a:p>
          <a:p>
            <a:r>
              <a:rPr lang="en-US" sz="2400" dirty="0"/>
              <a:t>(Type or copy the code from </a:t>
            </a:r>
            <a:r>
              <a:rPr lang="en-US" sz="2400" b="1" dirty="0"/>
              <a:t>sample_model.py)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2117126"/>
            <a:ext cx="9480953" cy="189361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4218130"/>
            <a:ext cx="6457062" cy="1489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9245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zh-CN" sz="5400" dirty="0" smtClean="0"/>
              <a:t>3.</a:t>
            </a:r>
            <a:r>
              <a:rPr lang="zh-CN" altLang="en-US" sz="5400" dirty="0" smtClean="0"/>
              <a:t> </a:t>
            </a:r>
            <a:r>
              <a:rPr lang="en-US" sz="5400" dirty="0" smtClean="0"/>
              <a:t>Model Built-up</a:t>
            </a:r>
            <a:r>
              <a:rPr lang="en-US" sz="5400" dirty="0"/>
              <a:t/>
            </a:r>
            <a:br>
              <a:rPr lang="en-US" sz="5400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1678" y="1317262"/>
            <a:ext cx="913782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Neural Networks Models are basically </a:t>
            </a:r>
          </a:p>
          <a:p>
            <a:r>
              <a:rPr lang="en-US" sz="2400" dirty="0"/>
              <a:t>the combination of different Math Manipulations &amp; Activation Functions.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694" y="2282302"/>
            <a:ext cx="6899154" cy="373600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33444" y="4019034"/>
            <a:ext cx="13255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Data flow in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707950" y="6106066"/>
            <a:ext cx="21002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Activiation</a:t>
            </a:r>
            <a:r>
              <a:rPr lang="en-US" dirty="0"/>
              <a:t> functions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 flipV="1">
            <a:off x="3278978" y="5168900"/>
            <a:ext cx="662376" cy="10340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3941354" y="6106066"/>
            <a:ext cx="45113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Hidden Layers (Intermediate Results</a:t>
            </a:r>
            <a:r>
              <a:rPr lang="en-US"/>
              <a:t>) (in Blue)</a:t>
            </a:r>
            <a:endParaRPr lang="en-US" dirty="0"/>
          </a:p>
        </p:txBody>
      </p:sp>
      <p:sp>
        <p:nvSpPr>
          <p:cNvPr id="15" name="Left Brace 14"/>
          <p:cNvSpPr/>
          <p:nvPr/>
        </p:nvSpPr>
        <p:spPr>
          <a:xfrm>
            <a:off x="2159000" y="3098800"/>
            <a:ext cx="139700" cy="22098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ight Brace 16"/>
          <p:cNvSpPr/>
          <p:nvPr/>
        </p:nvSpPr>
        <p:spPr>
          <a:xfrm>
            <a:off x="9486900" y="3365500"/>
            <a:ext cx="254000" cy="15240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/>
          <p:cNvSpPr txBox="1"/>
          <p:nvPr/>
        </p:nvSpPr>
        <p:spPr>
          <a:xfrm>
            <a:off x="9861952" y="3942834"/>
            <a:ext cx="1991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Predication Output</a:t>
            </a:r>
          </a:p>
        </p:txBody>
      </p:sp>
    </p:spTree>
    <p:extLst>
      <p:ext uri="{BB962C8B-B14F-4D97-AF65-F5344CB8AC3E}">
        <p14:creationId xmlns:p14="http://schemas.microsoft.com/office/powerpoint/2010/main" val="2088730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678" y="723099"/>
            <a:ext cx="671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Here we implement a naïve neural network by hand.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528775"/>
            <a:ext cx="6394691" cy="489674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7747968" y="2620583"/>
            <a:ext cx="435513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This is the whole view </a:t>
            </a:r>
          </a:p>
          <a:p>
            <a:r>
              <a:rPr lang="en-US" sz="2400" dirty="0"/>
              <a:t>of the neural network.</a:t>
            </a:r>
          </a:p>
          <a:p>
            <a:endParaRPr lang="en-US" sz="2400" dirty="0"/>
          </a:p>
          <a:p>
            <a:r>
              <a:rPr lang="en-US" sz="2400" dirty="0"/>
              <a:t>Details of each part will be explained in the following slides.</a:t>
            </a:r>
          </a:p>
        </p:txBody>
      </p:sp>
      <p:sp>
        <p:nvSpPr>
          <p:cNvPr id="9" name="Left Brace 8"/>
          <p:cNvSpPr/>
          <p:nvPr/>
        </p:nvSpPr>
        <p:spPr>
          <a:xfrm>
            <a:off x="927099" y="4087425"/>
            <a:ext cx="286479" cy="1778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Left Brace 9"/>
          <p:cNvSpPr/>
          <p:nvPr/>
        </p:nvSpPr>
        <p:spPr>
          <a:xfrm>
            <a:off x="927100" y="1977010"/>
            <a:ext cx="286479" cy="177800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>
            <a:off x="927099" y="1528775"/>
            <a:ext cx="222980" cy="24675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6238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678" y="1128451"/>
            <a:ext cx="311162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Model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box: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Sequential()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4996"/>
          <a:stretch/>
        </p:blipFill>
        <p:spPr>
          <a:xfrm>
            <a:off x="1251678" y="1850026"/>
            <a:ext cx="8700313" cy="33338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251678" y="2620583"/>
            <a:ext cx="979732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</a:rPr>
              <a:t>Sequential</a:t>
            </a:r>
            <a:r>
              <a:rPr lang="en-US" sz="2400" dirty="0">
                <a:solidFill>
                  <a:srgbClr val="24292E"/>
                </a:solidFill>
                <a:sym typeface="Wingdings"/>
              </a:rPr>
              <a:t>():</a:t>
            </a:r>
          </a:p>
          <a:p>
            <a:endParaRPr lang="en-US" sz="2400" dirty="0">
              <a:solidFill>
                <a:srgbClr val="24292E"/>
              </a:solidFill>
              <a:sym typeface="Wingdings"/>
            </a:endParaRPr>
          </a:p>
          <a:p>
            <a:r>
              <a:rPr lang="en-US" sz="2400" dirty="0">
                <a:solidFill>
                  <a:srgbClr val="24292E"/>
                </a:solidFill>
              </a:rPr>
              <a:t>The function Sequential() is providing an “empty box” for the further implementation. </a:t>
            </a:r>
          </a:p>
          <a:p>
            <a:endParaRPr lang="en-US" sz="2400" dirty="0">
              <a:solidFill>
                <a:srgbClr val="24292E"/>
              </a:solidFill>
            </a:endParaRPr>
          </a:p>
          <a:p>
            <a:r>
              <a:rPr lang="en-US" sz="2400" dirty="0">
                <a:solidFill>
                  <a:srgbClr val="24292E"/>
                </a:solidFill>
              </a:rPr>
              <a:t>In other words, it is used to initialize the neural network model so that later we can add layers to this model.</a:t>
            </a:r>
            <a:endParaRPr lang="en-US" sz="2400" b="0" i="0" u="none" strike="noStrike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1542734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678" y="1128451"/>
            <a:ext cx="671998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Here we implement a naïve neural network by hand.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9" r="29806" b="50905"/>
          <a:stretch/>
        </p:blipFill>
        <p:spPr>
          <a:xfrm>
            <a:off x="1251678" y="1780811"/>
            <a:ext cx="4488722" cy="205740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787" y="3619500"/>
            <a:ext cx="5308826" cy="2874816"/>
          </a:xfrm>
          <a:prstGeom prst="rect">
            <a:avLst/>
          </a:prstGeom>
        </p:spPr>
      </p:pic>
      <p:cxnSp>
        <p:nvCxnSpPr>
          <p:cNvPr id="8" name="Elbow Connector 7"/>
          <p:cNvCxnSpPr/>
          <p:nvPr/>
        </p:nvCxnSpPr>
        <p:spPr>
          <a:xfrm>
            <a:off x="3634114" y="2065214"/>
            <a:ext cx="3567964" cy="2092007"/>
          </a:xfrm>
          <a:prstGeom prst="bentConnector3">
            <a:avLst>
              <a:gd name="adj1" fmla="val 9914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9014229" y="6000385"/>
            <a:ext cx="27910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(For </a:t>
            </a:r>
            <a:r>
              <a:rPr lang="en-US"/>
              <a:t>our model, </a:t>
            </a:r>
          </a:p>
          <a:p>
            <a:r>
              <a:rPr lang="en-US" dirty="0"/>
              <a:t>there is only 2 hidden layer)</a:t>
            </a:r>
          </a:p>
        </p:txBody>
      </p:sp>
      <p:cxnSp>
        <p:nvCxnSpPr>
          <p:cNvPr id="16" name="Elbow Connector 15"/>
          <p:cNvCxnSpPr/>
          <p:nvPr/>
        </p:nvCxnSpPr>
        <p:spPr>
          <a:xfrm>
            <a:off x="3634114" y="2755900"/>
            <a:ext cx="4227186" cy="1082312"/>
          </a:xfrm>
          <a:prstGeom prst="bentConnector3">
            <a:avLst>
              <a:gd name="adj1" fmla="val 100473"/>
            </a:avLst>
          </a:prstGeom>
          <a:ln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Elbow Connector 20"/>
          <p:cNvCxnSpPr>
            <a:endCxn id="7" idx="0"/>
          </p:cNvCxnSpPr>
          <p:nvPr/>
        </p:nvCxnSpPr>
        <p:spPr>
          <a:xfrm>
            <a:off x="3634114" y="3467100"/>
            <a:ext cx="4951086" cy="152400"/>
          </a:xfrm>
          <a:prstGeom prst="bentConnector2">
            <a:avLst/>
          </a:prstGeom>
          <a:ln>
            <a:solidFill>
              <a:srgbClr val="92D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/>
          <p:cNvSpPr txBox="1"/>
          <p:nvPr/>
        </p:nvSpPr>
        <p:spPr>
          <a:xfrm>
            <a:off x="1516341" y="4577210"/>
            <a:ext cx="314804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Simple </a:t>
            </a:r>
            <a:r>
              <a:rPr lang="en-US" altLang="zh-CN" sz="2400" dirty="0"/>
              <a:t>Analogy</a:t>
            </a:r>
            <a:r>
              <a:rPr lang="zh-CN" altLang="en-US" sz="2400" dirty="0"/>
              <a:t> </a:t>
            </a:r>
            <a:r>
              <a:rPr lang="en-US" altLang="zh-CN" sz="2400" dirty="0"/>
              <a:t>of </a:t>
            </a:r>
          </a:p>
          <a:p>
            <a:r>
              <a:rPr lang="en-US" altLang="zh-CN" sz="2400" dirty="0"/>
              <a:t>Neural Network Layers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09880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Convolutional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layer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1678" y="1128451"/>
            <a:ext cx="35844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Feature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extractor: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Conv2D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9" r="29806" b="50905"/>
          <a:stretch/>
        </p:blipFill>
        <p:spPr>
          <a:xfrm>
            <a:off x="1251678" y="1774461"/>
            <a:ext cx="4488722" cy="2057401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795579" y="1590116"/>
            <a:ext cx="6096000" cy="200054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</a:rPr>
              <a:t>Conv2D</a:t>
            </a:r>
            <a:r>
              <a:rPr lang="en-US" sz="2400" dirty="0">
                <a:solidFill>
                  <a:srgbClr val="24292E"/>
                </a:solidFill>
              </a:rPr>
              <a:t>: </a:t>
            </a:r>
          </a:p>
          <a:p>
            <a:r>
              <a:rPr lang="en-US" sz="2000" dirty="0">
                <a:solidFill>
                  <a:srgbClr val="24292E"/>
                </a:solidFill>
              </a:rPr>
              <a:t>The convolution is usually the first step of a </a:t>
            </a:r>
            <a:r>
              <a:rPr lang="en-US" sz="2000" b="1" dirty="0">
                <a:solidFill>
                  <a:srgbClr val="24292E"/>
                </a:solidFill>
              </a:rPr>
              <a:t>Convolutional Neural Network (CNN) </a:t>
            </a:r>
            <a:r>
              <a:rPr lang="en-US" sz="2000" dirty="0">
                <a:solidFill>
                  <a:srgbClr val="24292E"/>
                </a:solidFill>
              </a:rPr>
              <a:t>on the training images. Each of the convolutions can be imagined as </a:t>
            </a:r>
            <a:r>
              <a:rPr lang="en-US" sz="2000" b="1" dirty="0">
                <a:solidFill>
                  <a:srgbClr val="24292E"/>
                </a:solidFill>
              </a:rPr>
              <a:t>a flashlight </a:t>
            </a:r>
            <a:r>
              <a:rPr lang="en-US" sz="2000" dirty="0">
                <a:solidFill>
                  <a:srgbClr val="24292E"/>
                </a:solidFill>
              </a:rPr>
              <a:t>that is shedding light upon and sliding over the image. 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4360105"/>
            <a:ext cx="6190360" cy="1818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034487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178" y="686444"/>
            <a:ext cx="8943622" cy="50307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23673" y="5921473"/>
            <a:ext cx="62381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Conv2D </a:t>
            </a:r>
            <a:r>
              <a:rPr lang="en-US" sz="2400" dirty="0" smtClean="0"/>
              <a:t>works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element-wise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computation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9736185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Speaker: Jianfei Yang</a:t>
            </a:r>
          </a:p>
        </p:txBody>
      </p:sp>
      <p:sp>
        <p:nvSpPr>
          <p:cNvPr id="6" name="Rectangle 5"/>
          <p:cNvSpPr/>
          <p:nvPr/>
        </p:nvSpPr>
        <p:spPr>
          <a:xfrm>
            <a:off x="5071872" y="1260717"/>
            <a:ext cx="6096000" cy="532453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dirty="0"/>
              <a:t>Jianfei Yang is currently a 3rd year PhD student at Nanyang Technological University. Now he has published more than 20 international papers in the field of artificial intelligence and internet of things. </a:t>
            </a:r>
          </a:p>
          <a:p>
            <a:endParaRPr lang="en-US" sz="2000" dirty="0"/>
          </a:p>
          <a:p>
            <a:r>
              <a:rPr lang="en-US" sz="2000" dirty="0"/>
              <a:t>He is the champions in several challenging competitions including Microsoft Beauty of Programming 2016, </a:t>
            </a:r>
            <a:r>
              <a:rPr lang="en-US" sz="2000" dirty="0" err="1"/>
              <a:t>Buildathon</a:t>
            </a:r>
            <a:r>
              <a:rPr lang="en-US" sz="2000" dirty="0"/>
              <a:t> in Singapore’s Ministry of Education and JD global data challenge. </a:t>
            </a:r>
          </a:p>
          <a:p>
            <a:endParaRPr lang="en-US" sz="2000" dirty="0"/>
          </a:p>
          <a:p>
            <a:r>
              <a:rPr lang="en-US" sz="2000" dirty="0"/>
              <a:t>He also got first prize in many discipline contests, such as National IOT Design Contest, National Mobile Internet Innovation Contest, Microsoft Imagine Cup in China and American Mathematical Contest in Modeling. </a:t>
            </a:r>
          </a:p>
          <a:p>
            <a:endParaRPr lang="en-US" sz="2000" dirty="0"/>
          </a:p>
          <a:p>
            <a:r>
              <a:rPr lang="en-US" sz="2000" dirty="0"/>
              <a:t>He ever interned as a vision engineer at DJI in 2015 and worked as a visiting scholar at UC Berkeley in 2018.</a:t>
            </a:r>
            <a:endParaRPr lang="en-US" sz="2000" dirty="0">
              <a:effectLst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678" y="1874517"/>
            <a:ext cx="3534325" cy="3035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318764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678" y="1128451"/>
            <a:ext cx="337592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Activation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function: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ReLU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9" r="29806" b="50905"/>
          <a:stretch/>
        </p:blipFill>
        <p:spPr>
          <a:xfrm>
            <a:off x="1251678" y="1780811"/>
            <a:ext cx="4488722" cy="2057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77339" y="1780811"/>
            <a:ext cx="56812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ReLU:</a:t>
            </a:r>
          </a:p>
          <a:p>
            <a:r>
              <a:rPr lang="en-US" sz="2400" b="1" dirty="0"/>
              <a:t>Rectified Linear Unit (ReLU) </a:t>
            </a:r>
            <a:r>
              <a:rPr lang="en-US" sz="2400" dirty="0"/>
              <a:t>is a kind of widely-used activation functions in CNN.</a:t>
            </a:r>
          </a:p>
          <a:p>
            <a:r>
              <a:rPr lang="en-US" sz="2400" dirty="0"/>
              <a:t>It finds wide applications in the area of Computer Vision and Speech Recognition.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420" y="4207190"/>
            <a:ext cx="3161557" cy="79038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9" y="4028907"/>
            <a:ext cx="4488722" cy="2473493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560568" y="5484966"/>
            <a:ext cx="45148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/>
              <a:t>“f(X</a:t>
            </a:r>
            <a:r>
              <a:rPr lang="en-US" sz="2400" dirty="0"/>
              <a:t>) = X for </a:t>
            </a:r>
            <a:r>
              <a:rPr lang="en-US" sz="2400"/>
              <a:t>any non-negative X”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7534635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relu matrix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92373" y="1594905"/>
            <a:ext cx="7060676" cy="28930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278576" y="4875097"/>
            <a:ext cx="52620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</a:t>
            </a:r>
            <a:r>
              <a:rPr lang="en-US" altLang="zh-CN" sz="2400" dirty="0" err="1" smtClean="0"/>
              <a:t>ReLU</a:t>
            </a:r>
            <a:r>
              <a:rPr lang="en-US" sz="2400" dirty="0" smtClean="0"/>
              <a:t> works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element-wise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positive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729265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678" y="1128451"/>
            <a:ext cx="40640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Down-sampling: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Maxpooling2D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79" r="29806" b="50905"/>
          <a:stretch/>
        </p:blipFill>
        <p:spPr>
          <a:xfrm>
            <a:off x="1251678" y="1780811"/>
            <a:ext cx="4488722" cy="205740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51939" y="1780811"/>
            <a:ext cx="582096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MaxPooling2D</a:t>
            </a:r>
            <a:r>
              <a:rPr lang="en-US" sz="2400" dirty="0"/>
              <a:t>: </a:t>
            </a:r>
          </a:p>
          <a:p>
            <a:r>
              <a:rPr lang="en-US" sz="2400" dirty="0"/>
              <a:t>MaxPooling2D is used for pooling operation. Pooling is mostly used immediately after the convolution to </a:t>
            </a:r>
            <a:r>
              <a:rPr lang="en-US" sz="2400" b="1" dirty="0"/>
              <a:t>reduce the overwhelming data size</a:t>
            </a:r>
            <a:r>
              <a:rPr lang="en-US" sz="2400" dirty="0"/>
              <a:t> (only width and height). </a:t>
            </a:r>
          </a:p>
          <a:p>
            <a:endParaRPr lang="en-US" sz="2400" dirty="0"/>
          </a:p>
          <a:p>
            <a:r>
              <a:rPr lang="en-US" sz="2400" dirty="0"/>
              <a:t>This reduces the number of parameters, hence reducing the computation and increasing efficiency.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408"/>
          <a:stretch/>
        </p:blipFill>
        <p:spPr>
          <a:xfrm>
            <a:off x="1302478" y="3940007"/>
            <a:ext cx="4387122" cy="2717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67003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792543" y="5943600"/>
            <a:ext cx="57291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MaxPooling2D </a:t>
            </a:r>
            <a:r>
              <a:rPr lang="en-US" sz="2400" dirty="0" smtClean="0"/>
              <a:t>works</a:t>
            </a:r>
            <a:r>
              <a:rPr lang="en-US" altLang="zh-CN" sz="2400" dirty="0" smtClean="0"/>
              <a:t>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region-wise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max</a:t>
            </a:r>
            <a:endParaRPr lang="en-US" sz="2400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9208" y="441722"/>
            <a:ext cx="9329561" cy="524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51646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678" y="1128451"/>
            <a:ext cx="64134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Fully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connected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network: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Flatten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and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Dense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Layer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2"/>
          <a:stretch/>
        </p:blipFill>
        <p:spPr>
          <a:xfrm>
            <a:off x="1251678" y="1777999"/>
            <a:ext cx="6394691" cy="24419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0300" y="4407789"/>
            <a:ext cx="1029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</a:rPr>
              <a:t>Flatten</a:t>
            </a:r>
            <a:r>
              <a:rPr lang="en-US" sz="2400" dirty="0">
                <a:solidFill>
                  <a:srgbClr val="24292E"/>
                </a:solidFill>
              </a:rPr>
              <a:t>: Flattening is the process of converting all 3-D arrays into </a:t>
            </a:r>
            <a:r>
              <a:rPr lang="en-US" sz="2400" u="sng" dirty="0">
                <a:solidFill>
                  <a:srgbClr val="24292E"/>
                </a:solidFill>
              </a:rPr>
              <a:t>a single long continuous linear vector.</a:t>
            </a:r>
          </a:p>
          <a:p>
            <a:r>
              <a:rPr lang="en-US" sz="2400" b="1" dirty="0">
                <a:solidFill>
                  <a:srgbClr val="24292E"/>
                </a:solidFill>
              </a:rPr>
              <a:t>Dense</a:t>
            </a:r>
            <a:r>
              <a:rPr lang="en-US" sz="2400" dirty="0">
                <a:solidFill>
                  <a:srgbClr val="24292E"/>
                </a:solidFill>
              </a:rPr>
              <a:t>: We also import Dense to perform the full connection of the neural network.  A dense layer is a regular layer of neurons in a neural network. Each neuron receives input from all the neurons in the previous layer, thus densely connected. </a:t>
            </a:r>
            <a:endParaRPr lang="en-US" sz="2400" b="0" i="0" u="none" strike="noStrike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919578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25286" y="5874078"/>
            <a:ext cx="39809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Dense()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works: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y=</a:t>
            </a:r>
            <a:r>
              <a:rPr lang="en-US" altLang="zh-CN" sz="2400" dirty="0" err="1" smtClean="0"/>
              <a:t>Wx+b</a:t>
            </a:r>
            <a:endParaRPr lang="en-US" sz="2400" dirty="0"/>
          </a:p>
        </p:txBody>
      </p:sp>
      <p:pic>
        <p:nvPicPr>
          <p:cNvPr id="3074" name="Picture 2" descr="fully connected layer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9574" y="2997723"/>
            <a:ext cx="6821782" cy="2730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5286" y="661963"/>
            <a:ext cx="3450359" cy="1868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146673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678" y="1128451"/>
            <a:ext cx="3777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Map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probability: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softmax</a:t>
            </a:r>
            <a:r>
              <a:rPr lang="en-US" altLang="zh-CN" sz="2400" dirty="0" smtClean="0">
                <a:solidFill>
                  <a:srgbClr val="FF0000"/>
                </a:solidFill>
              </a:rPr>
              <a:t>()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4100" name="Picture 4" descr="softmax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6383" y="1940744"/>
            <a:ext cx="7635712" cy="429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120900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Model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training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1678" y="1128451"/>
            <a:ext cx="32797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Model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training: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compile()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2"/>
          <a:stretch/>
        </p:blipFill>
        <p:spPr>
          <a:xfrm>
            <a:off x="1251678" y="1777999"/>
            <a:ext cx="6394691" cy="24419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0300" y="4979289"/>
            <a:ext cx="102997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</a:rPr>
              <a:t>Lastly, the </a:t>
            </a:r>
            <a:r>
              <a:rPr lang="en-US" sz="2400" b="1" dirty="0">
                <a:solidFill>
                  <a:srgbClr val="24292E"/>
                </a:solidFill>
              </a:rPr>
              <a:t>model.compile</a:t>
            </a:r>
            <a:r>
              <a:rPr lang="en-US" sz="2400" dirty="0">
                <a:solidFill>
                  <a:srgbClr val="24292E"/>
                </a:solidFill>
              </a:rPr>
              <a:t> gather up all the settings above and packed up the model for further training. </a:t>
            </a:r>
            <a:endParaRPr lang="en-US" sz="2400" i="0" u="none" strike="noStrike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499360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251678" y="1128451"/>
            <a:ext cx="24878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Loss:</a:t>
            </a:r>
            <a:r>
              <a:rPr lang="zh-CN" altLang="en-US" sz="2400" dirty="0" smtClean="0"/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cost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function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2"/>
          <a:stretch/>
        </p:blipFill>
        <p:spPr>
          <a:xfrm>
            <a:off x="1251678" y="1777999"/>
            <a:ext cx="6394691" cy="24419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0300" y="4407789"/>
            <a:ext cx="1029970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loss</a:t>
            </a:r>
            <a:r>
              <a:rPr lang="en-US" sz="2400" dirty="0"/>
              <a:t>: </a:t>
            </a:r>
          </a:p>
          <a:p>
            <a:r>
              <a:rPr lang="en-US" sz="2400" dirty="0"/>
              <a:t>The function is to represent </a:t>
            </a:r>
            <a:r>
              <a:rPr lang="en-US" sz="2400" b="1" dirty="0"/>
              <a:t>the difference between the actual output and the predicted output </a:t>
            </a:r>
            <a:r>
              <a:rPr lang="en-US" sz="2400" dirty="0"/>
              <a:t>by machine</a:t>
            </a:r>
            <a:r>
              <a:rPr lang="en-US" sz="2400" b="1" dirty="0"/>
              <a:t>. </a:t>
            </a:r>
            <a:r>
              <a:rPr lang="en-US" sz="2400" dirty="0"/>
              <a:t>During our training of the model, we will attempt to minimize the value. </a:t>
            </a:r>
            <a:r>
              <a:rPr lang="en-US" sz="2400" b="1" dirty="0"/>
              <a:t>binary_crossentropy</a:t>
            </a:r>
            <a:r>
              <a:rPr lang="en-US" sz="2400" dirty="0"/>
              <a:t> is usually used for a binary problem. </a:t>
            </a:r>
          </a:p>
        </p:txBody>
      </p:sp>
    </p:spTree>
    <p:extLst>
      <p:ext uri="{BB962C8B-B14F-4D97-AF65-F5344CB8AC3E}">
        <p14:creationId xmlns:p14="http://schemas.microsoft.com/office/powerpoint/2010/main" val="8232275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cross entropy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529" y="320029"/>
            <a:ext cx="4903984" cy="2567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3043240" y="5902357"/>
            <a:ext cx="34856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c</a:t>
            </a:r>
            <a:r>
              <a:rPr lang="en-US" altLang="zh-CN" sz="2400" dirty="0" smtClean="0"/>
              <a:t>ost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function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works:</a:t>
            </a:r>
            <a:r>
              <a:rPr lang="zh-CN" altLang="en-US" sz="2400" dirty="0" smtClean="0"/>
              <a:t> </a:t>
            </a:r>
            <a:endParaRPr lang="en-US" sz="2400" dirty="0"/>
          </a:p>
        </p:txBody>
      </p:sp>
      <p:pic>
        <p:nvPicPr>
          <p:cNvPr id="5124" name="Picture 4" descr="cross entropy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7529" y="3486053"/>
            <a:ext cx="4590854" cy="18175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cross entropy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8874" y="5902356"/>
            <a:ext cx="2704370" cy="505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16200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Let’s Start</a:t>
            </a:r>
            <a:endParaRPr lang="en-US" dirty="0"/>
          </a:p>
        </p:txBody>
      </p:sp>
      <p:sp>
        <p:nvSpPr>
          <p:cNvPr id="4" name="Left Brace 3"/>
          <p:cNvSpPr/>
          <p:nvPr/>
        </p:nvSpPr>
        <p:spPr>
          <a:xfrm>
            <a:off x="2970028" y="2327148"/>
            <a:ext cx="451104" cy="2586228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510974" y="3358406"/>
            <a:ext cx="14590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Outline</a:t>
            </a:r>
          </a:p>
        </p:txBody>
      </p:sp>
      <p:sp>
        <p:nvSpPr>
          <p:cNvPr id="7" name="Rectangle 6"/>
          <p:cNvSpPr/>
          <p:nvPr/>
        </p:nvSpPr>
        <p:spPr>
          <a:xfrm>
            <a:off x="3591820" y="2327148"/>
            <a:ext cx="8870433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</a:rPr>
              <a:t>1. Image Classification (IC) Concepts &amp; </a:t>
            </a:r>
            <a:r>
              <a:rPr lang="en-US" sz="2400" i="0" u="none" strike="noStrike" dirty="0">
                <a:solidFill>
                  <a:srgbClr val="24292E"/>
                </a:solidFill>
                <a:effectLst/>
              </a:rPr>
              <a:t>Environment Set-ups</a:t>
            </a:r>
          </a:p>
          <a:p>
            <a:endParaRPr lang="en-US" sz="2400" dirty="0">
              <a:solidFill>
                <a:srgbClr val="24292E"/>
              </a:solidFill>
            </a:endParaRPr>
          </a:p>
          <a:p>
            <a:r>
              <a:rPr lang="en-US" sz="2400" dirty="0"/>
              <a:t>2. Image formatting &amp; processing</a:t>
            </a:r>
          </a:p>
          <a:p>
            <a:endParaRPr lang="en-US" sz="2400" dirty="0"/>
          </a:p>
          <a:p>
            <a:r>
              <a:rPr lang="en-US" sz="2400" dirty="0"/>
              <a:t>3. Model Built-up &amp; Model Training</a:t>
            </a:r>
          </a:p>
          <a:p>
            <a:endParaRPr lang="en-US" sz="2400" dirty="0"/>
          </a:p>
          <a:p>
            <a:r>
              <a:rPr lang="en-US" sz="2400" dirty="0"/>
              <a:t>4. Make predictions with the Model</a:t>
            </a:r>
          </a:p>
          <a:p>
            <a:endParaRPr lang="en-US" sz="2400" i="0" u="none" strike="noStrike" dirty="0">
              <a:solidFill>
                <a:srgbClr val="24292E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1562525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smtClean="0"/>
              <a:t>Optimization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1678" y="1128451"/>
            <a:ext cx="586006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Optimizer:</a:t>
            </a:r>
            <a:r>
              <a:rPr lang="zh-CN" altLang="en-US" sz="2400" dirty="0" smtClean="0"/>
              <a:t> </a:t>
            </a:r>
            <a:r>
              <a:rPr lang="en-US" altLang="zh-CN" sz="2400" dirty="0">
                <a:solidFill>
                  <a:srgbClr val="FF0000"/>
                </a:solidFill>
              </a:rPr>
              <a:t>stochastic gradient </a:t>
            </a:r>
            <a:r>
              <a:rPr lang="en-US" altLang="zh-CN" sz="2400" dirty="0" smtClean="0">
                <a:solidFill>
                  <a:srgbClr val="FF0000"/>
                </a:solidFill>
              </a:rPr>
              <a:t>descent</a:t>
            </a:r>
            <a:r>
              <a:rPr lang="zh-CN" altLang="en-US" sz="2400" dirty="0" smtClean="0">
                <a:solidFill>
                  <a:srgbClr val="FF0000"/>
                </a:solidFill>
              </a:rPr>
              <a:t> </a:t>
            </a:r>
            <a:r>
              <a:rPr lang="en-US" altLang="zh-CN" sz="2400" dirty="0" smtClean="0">
                <a:solidFill>
                  <a:srgbClr val="FF0000"/>
                </a:solidFill>
              </a:rPr>
              <a:t>(SGD)</a:t>
            </a:r>
            <a:endParaRPr lang="en-US" sz="2400" dirty="0">
              <a:solidFill>
                <a:srgbClr val="FF000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132"/>
          <a:stretch/>
        </p:blipFill>
        <p:spPr>
          <a:xfrm>
            <a:off x="1251678" y="1777999"/>
            <a:ext cx="6394691" cy="244190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130300" y="4407789"/>
            <a:ext cx="102997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/>
              <a:t>optimizer</a:t>
            </a:r>
            <a:r>
              <a:rPr lang="en-US" sz="2400" dirty="0"/>
              <a:t>: The function is to update the internal parameters of a model in such a way that </a:t>
            </a:r>
            <a:r>
              <a:rPr lang="en-US" sz="2400" b="1" dirty="0"/>
              <a:t>the loss function is minimized. </a:t>
            </a:r>
          </a:p>
          <a:p>
            <a:endParaRPr lang="en-US" sz="2400" b="1" dirty="0"/>
          </a:p>
          <a:p>
            <a:r>
              <a:rPr lang="en-US" sz="2400" b="1" dirty="0"/>
              <a:t>metrics</a:t>
            </a:r>
            <a:r>
              <a:rPr lang="en-US" sz="2400" dirty="0"/>
              <a:t>: List of data. </a:t>
            </a:r>
            <a:r>
              <a:rPr lang="en-US" altLang="zh-CN" sz="2400" dirty="0" smtClean="0"/>
              <a:t>A</a:t>
            </a:r>
            <a:r>
              <a:rPr lang="en-US" sz="2400" dirty="0" smtClean="0"/>
              <a:t>ccuracy</a:t>
            </a:r>
            <a:r>
              <a:rPr lang="en-US" sz="2400" dirty="0"/>
              <a:t> means the percentage of correct answers. Metric values are recorded at the end of each epoch on the training dataset. </a:t>
            </a:r>
            <a:r>
              <a:rPr lang="en-US" sz="2400" b="1" dirty="0"/>
              <a:t>It represents how well the model works just like the GPA.</a:t>
            </a:r>
          </a:p>
        </p:txBody>
      </p:sp>
    </p:spTree>
    <p:extLst>
      <p:ext uri="{BB962C8B-B14F-4D97-AF65-F5344CB8AC3E}">
        <p14:creationId xmlns:p14="http://schemas.microsoft.com/office/powerpoint/2010/main" val="40456442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stochastic gradient descent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94980" y="1178348"/>
            <a:ext cx="3480999" cy="29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stochastic gradient descent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1887" y="1178349"/>
            <a:ext cx="5375518" cy="29128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4"/>
          <p:cNvSpPr txBox="1"/>
          <p:nvPr/>
        </p:nvSpPr>
        <p:spPr>
          <a:xfrm>
            <a:off x="2565054" y="4752287"/>
            <a:ext cx="78020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How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SGD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works: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finding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minimum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point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by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negative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gradient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0126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5400" dirty="0" err="1" smtClean="0"/>
              <a:t>Pretrained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models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60641" y="1986209"/>
            <a:ext cx="4355132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Up to now, we have briefly explained how the functions in the model works.</a:t>
            </a:r>
          </a:p>
          <a:p>
            <a:endParaRPr lang="en-US" sz="2400" dirty="0"/>
          </a:p>
          <a:p>
            <a:r>
              <a:rPr lang="en-US" sz="2400" dirty="0"/>
              <a:t>If you cannot memorize all the terms, don’t worry. Many engineers just use pre-implemented models proposed by CS research institutions (e.g. CMU, UC Berkeley, Tsinghua, NTU, </a:t>
            </a:r>
            <a:r>
              <a:rPr lang="en-US" sz="2400" strike="sngStrike" dirty="0"/>
              <a:t>NUS</a:t>
            </a:r>
            <a:r>
              <a:rPr lang="en-US" sz="2400" dirty="0"/>
              <a:t>)</a:t>
            </a:r>
          </a:p>
        </p:txBody>
      </p:sp>
      <p:pic>
        <p:nvPicPr>
          <p:cNvPr id="7170" name="Picture 2" descr="resnet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4" y="1982919"/>
            <a:ext cx="4628561" cy="1818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DL-æ¶æ-ResNetç³»] 001 ResNe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3" y="3996571"/>
            <a:ext cx="4628561" cy="1928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3"/>
          <p:cNvSpPr txBox="1"/>
          <p:nvPr/>
        </p:nvSpPr>
        <p:spPr>
          <a:xfrm>
            <a:off x="1432873" y="1236221"/>
            <a:ext cx="22057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Best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tool:</a:t>
            </a:r>
            <a:r>
              <a:rPr lang="zh-CN" altLang="en-US" sz="2400" dirty="0" smtClean="0"/>
              <a:t>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github</a:t>
            </a:r>
            <a:endParaRPr lang="en-US" sz="24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989573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Model </a:t>
            </a:r>
            <a:r>
              <a:rPr lang="en-US" altLang="zh-CN" sz="5400" dirty="0" smtClean="0"/>
              <a:t>training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&amp;</a:t>
            </a:r>
            <a:r>
              <a:rPr lang="zh-CN" altLang="en-US" sz="5400" dirty="0" smtClean="0"/>
              <a:t> </a:t>
            </a:r>
            <a:r>
              <a:rPr lang="en-US" altLang="zh-CN" sz="5400" dirty="0" smtClean="0"/>
              <a:t>validation</a:t>
            </a:r>
            <a:r>
              <a:rPr lang="en-US" sz="5400" dirty="0"/>
              <a:t/>
            </a:r>
            <a:br>
              <a:rPr lang="en-US" sz="5400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1678" y="1217351"/>
            <a:ext cx="99892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/>
              <a:t>Last step</a:t>
            </a:r>
            <a:r>
              <a:rPr lang="en-US" sz="2400" dirty="0"/>
              <a:t>: set the configuration to save the </a:t>
            </a:r>
            <a:r>
              <a:rPr lang="en-US" sz="2400" b="1" dirty="0"/>
              <a:t>trained</a:t>
            </a:r>
            <a:r>
              <a:rPr lang="en-US" sz="2400" dirty="0"/>
              <a:t> parameter of your model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1853499"/>
            <a:ext cx="4412522" cy="1921019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251678" y="4124354"/>
            <a:ext cx="8984522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</a:rPr>
              <a:t>generator</a:t>
            </a:r>
            <a:r>
              <a:rPr lang="en-US" sz="2400" dirty="0">
                <a:solidFill>
                  <a:srgbClr val="24292E"/>
                </a:solidFill>
              </a:rPr>
              <a:t>: </a:t>
            </a:r>
          </a:p>
          <a:p>
            <a:r>
              <a:rPr lang="en-US" sz="2400" dirty="0">
                <a:solidFill>
                  <a:srgbClr val="24292E"/>
                </a:solidFill>
              </a:rPr>
              <a:t>The data generator we have created previously for training image data.</a:t>
            </a:r>
          </a:p>
          <a:p>
            <a:endParaRPr lang="en-US" sz="2400" dirty="0">
              <a:solidFill>
                <a:srgbClr val="24292E"/>
              </a:solidFill>
            </a:endParaRPr>
          </a:p>
          <a:p>
            <a:r>
              <a:rPr lang="en-US" sz="2400" b="1" dirty="0">
                <a:solidFill>
                  <a:srgbClr val="24292E"/>
                </a:solidFill>
              </a:rPr>
              <a:t>epochs</a:t>
            </a:r>
            <a:r>
              <a:rPr lang="en-US" sz="2400" dirty="0">
                <a:solidFill>
                  <a:srgbClr val="24292E"/>
                </a:solidFill>
              </a:rPr>
              <a:t>: </a:t>
            </a:r>
          </a:p>
          <a:p>
            <a:r>
              <a:rPr lang="en-US" sz="2400" dirty="0">
                <a:solidFill>
                  <a:srgbClr val="24292E"/>
                </a:solidFill>
              </a:rPr>
              <a:t>For each single epoch, the neural network is trained on every training samples to update its parameters.</a:t>
            </a:r>
            <a:r>
              <a:rPr lang="en-US" dirty="0">
                <a:solidFill>
                  <a:srgbClr val="24292E"/>
                </a:solidFill>
                <a:latin typeface="-apple-system" charset="0"/>
              </a:rPr>
              <a:t> </a:t>
            </a:r>
          </a:p>
        </p:txBody>
      </p:sp>
      <p:sp>
        <p:nvSpPr>
          <p:cNvPr id="8" name="Rectangle 7"/>
          <p:cNvSpPr/>
          <p:nvPr/>
        </p:nvSpPr>
        <p:spPr>
          <a:xfrm>
            <a:off x="6148531" y="2399271"/>
            <a:ext cx="517798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dirty="0">
                <a:solidFill>
                  <a:srgbClr val="24292E"/>
                </a:solidFill>
              </a:rPr>
              <a:t>validation data</a:t>
            </a:r>
            <a:r>
              <a:rPr lang="en-US" sz="2400" dirty="0">
                <a:solidFill>
                  <a:srgbClr val="24292E"/>
                </a:solidFill>
              </a:rPr>
              <a:t>: </a:t>
            </a:r>
          </a:p>
          <a:p>
            <a:r>
              <a:rPr lang="en-US" sz="2400" dirty="0">
                <a:solidFill>
                  <a:srgbClr val="24292E"/>
                </a:solidFill>
              </a:rPr>
              <a:t>The data generator we have created previously for validation image data.</a:t>
            </a:r>
          </a:p>
        </p:txBody>
      </p:sp>
    </p:spTree>
    <p:extLst>
      <p:ext uri="{BB962C8B-B14F-4D97-AF65-F5344CB8AC3E}">
        <p14:creationId xmlns:p14="http://schemas.microsoft.com/office/powerpoint/2010/main" val="3608616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Model Built-up &amp; Model Training</a:t>
            </a:r>
            <a:br>
              <a:rPr lang="en-US" sz="5400" dirty="0"/>
            </a:b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251678" y="1462077"/>
            <a:ext cx="968864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/>
              <a:t>Run the whole file and wait until it terminates. </a:t>
            </a:r>
          </a:p>
          <a:p>
            <a:endParaRPr lang="en-US" sz="2400" dirty="0"/>
          </a:p>
          <a:p>
            <a:r>
              <a:rPr lang="en-US" sz="2400" dirty="0"/>
              <a:t>This may take a few minutes. Please inform the </a:t>
            </a:r>
            <a:r>
              <a:rPr lang="en-US" altLang="zh-CN" sz="2400" dirty="0" smtClean="0"/>
              <a:t>assistants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if </a:t>
            </a:r>
            <a:r>
              <a:rPr lang="en-US" sz="2400" dirty="0"/>
              <a:t>any bugs happen. </a:t>
            </a:r>
          </a:p>
        </p:txBody>
      </p:sp>
      <p:pic>
        <p:nvPicPr>
          <p:cNvPr id="1026" name="Picture 2" descr="“CNN model training”的图片搜索结果">
            <a:hlinkClick r:id="rId2"/>
            <a:extLst>
              <a:ext uri="{FF2B5EF4-FFF2-40B4-BE49-F238E27FC236}">
                <a16:creationId xmlns:a16="http://schemas.microsoft.com/office/drawing/2014/main" id="{0A22276A-8466-40F5-AFBF-72E4C1F65B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6228" y="2954209"/>
            <a:ext cx="5182741" cy="3281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08986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/>
              <a:t>Make predictions with the Model</a:t>
            </a:r>
            <a:br>
              <a:rPr lang="en-US" sz="5400" dirty="0"/>
            </a:b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1679" y="1412852"/>
            <a:ext cx="101783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Now you have a </a:t>
            </a:r>
            <a:r>
              <a:rPr lang="en-US" sz="2400" b="1" dirty="0"/>
              <a:t>result.h5</a:t>
            </a:r>
            <a:r>
              <a:rPr lang="en-US" sz="2400" dirty="0"/>
              <a:t> file which stores the parameter that you calculated.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51678" y="2274838"/>
            <a:ext cx="9803017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You can begin using this result to classify Baby Hats, Pants &amp; Shirts images. </a:t>
            </a:r>
          </a:p>
          <a:p>
            <a:endParaRPr lang="en-US" sz="2400" dirty="0"/>
          </a:p>
          <a:p>
            <a:r>
              <a:rPr lang="en-US" sz="2400" dirty="0"/>
              <a:t>Do remember to put your own pictures of jpg format in the </a:t>
            </a:r>
            <a:r>
              <a:rPr lang="en-US" sz="2400" b="1" dirty="0"/>
              <a:t>your-own- images</a:t>
            </a:r>
            <a:r>
              <a:rPr lang="en-US" sz="2400" dirty="0"/>
              <a:t> folder and edit the </a:t>
            </a:r>
            <a:r>
              <a:rPr lang="en-SG" sz="2400" b="1" dirty="0"/>
              <a:t>predict_with_trained_parameters.py </a:t>
            </a:r>
            <a:r>
              <a:rPr lang="en-SG" sz="2400" dirty="0"/>
              <a:t>with your own file path. </a:t>
            </a:r>
          </a:p>
          <a:p>
            <a:endParaRPr lang="en-SG" sz="2400" dirty="0"/>
          </a:p>
          <a:p>
            <a:r>
              <a:rPr lang="en-SG" sz="2400" dirty="0"/>
              <a:t>Run this </a:t>
            </a:r>
            <a:r>
              <a:rPr lang="en-SG" sz="2400" dirty="0" err="1"/>
              <a:t>py</a:t>
            </a:r>
            <a:r>
              <a:rPr lang="en-SG" sz="2400" dirty="0"/>
              <a:t> file to see the classification result of your images.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614087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Open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ISSUE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AI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345946" y="1626124"/>
            <a:ext cx="10178322" cy="4359897"/>
          </a:xfrm>
        </p:spPr>
        <p:txBody>
          <a:bodyPr/>
          <a:lstStyle/>
          <a:p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deal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with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insufficient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data?</a:t>
            </a:r>
          </a:p>
          <a:p>
            <a:pPr lvl="1"/>
            <a:r>
              <a:rPr kumimoji="1" lang="en-US" altLang="zh-CN" dirty="0" smtClean="0"/>
              <a:t>Transfer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</a:p>
          <a:p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design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model?</a:t>
            </a:r>
          </a:p>
          <a:p>
            <a:pPr lvl="1"/>
            <a:r>
              <a:rPr kumimoji="1" lang="en-US" altLang="zh-CN" dirty="0" smtClean="0"/>
              <a:t>Model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search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(</a:t>
            </a:r>
            <a:r>
              <a:rPr kumimoji="1" lang="en-US" altLang="zh-CN" dirty="0" err="1" smtClean="0"/>
              <a:t>AutoML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by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Google)</a:t>
            </a:r>
          </a:p>
          <a:p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accelerate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the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computation?</a:t>
            </a:r>
          </a:p>
          <a:p>
            <a:pPr lvl="1"/>
            <a:r>
              <a:rPr kumimoji="1" lang="en-US" altLang="zh-CN" dirty="0" smtClean="0"/>
              <a:t>Pruning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Quantization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/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Distillation</a:t>
            </a:r>
          </a:p>
          <a:p>
            <a:r>
              <a:rPr kumimoji="1" lang="en-US" altLang="zh-CN" dirty="0" smtClean="0"/>
              <a:t>How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deep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model?</a:t>
            </a:r>
          </a:p>
          <a:p>
            <a:pPr lvl="1"/>
            <a:r>
              <a:rPr kumimoji="1" lang="en-US" altLang="zh-CN" dirty="0" smtClean="0"/>
              <a:t>Healthcare</a:t>
            </a:r>
          </a:p>
          <a:p>
            <a:pPr lvl="1"/>
            <a:r>
              <a:rPr kumimoji="1" lang="en-US" altLang="zh-CN" dirty="0" err="1" smtClean="0"/>
              <a:t>Fintech</a:t>
            </a:r>
            <a:endParaRPr kumimoji="1" lang="en-US" altLang="zh-CN" dirty="0" smtClean="0"/>
          </a:p>
        </p:txBody>
      </p:sp>
      <p:pic>
        <p:nvPicPr>
          <p:cNvPr id="8196" name="Picture 4" descr="Transfer learn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68" y="1626124"/>
            <a:ext cx="3874416" cy="2027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AUTOML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48868" y="4019202"/>
            <a:ext cx="3929366" cy="1684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217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TRANSFER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LEARNING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251678" y="2130425"/>
            <a:ext cx="4932306" cy="4286462"/>
          </a:xfrm>
        </p:spPr>
        <p:txBody>
          <a:bodyPr/>
          <a:lstStyle/>
          <a:p>
            <a:r>
              <a:rPr kumimoji="1" lang="en-US" altLang="zh-CN" dirty="0" smtClean="0"/>
              <a:t>Using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limited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labeled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and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large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scale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of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unlabeled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train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reliable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network.</a:t>
            </a:r>
          </a:p>
          <a:p>
            <a:endParaRPr kumimoji="1" lang="en-US" altLang="zh-CN" dirty="0" smtClean="0"/>
          </a:p>
        </p:txBody>
      </p:sp>
      <p:pic>
        <p:nvPicPr>
          <p:cNvPr id="9218" name="Picture 2" descr="transfer learn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29756" y="2000092"/>
            <a:ext cx="3075225" cy="22735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transfer learning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9691" y="3280528"/>
            <a:ext cx="3449652" cy="26805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内容占位符 2"/>
          <p:cNvSpPr txBox="1">
            <a:spLocks/>
          </p:cNvSpPr>
          <p:nvPr/>
        </p:nvSpPr>
        <p:spPr>
          <a:xfrm>
            <a:off x="6796726" y="4273656"/>
            <a:ext cx="4932306" cy="204090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8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Gill Sans MT" panose="020B0502020104020203" pitchFamily="34" charset="0"/>
              <a:buChar char="–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057400" indent="-228600" algn="l" defTabSz="914400" rtl="0" eaLnBrk="1" latinLnBrk="0" hangingPunct="1">
              <a:lnSpc>
                <a:spcPct val="110000"/>
              </a:lnSpc>
              <a:spcBef>
                <a:spcPts val="700"/>
              </a:spcBef>
              <a:buClr>
                <a:schemeClr val="tx2"/>
              </a:buClr>
              <a:buFont typeface="Arial" panose="020B0604020202020204" pitchFamily="34" charset="0"/>
              <a:buChar char="•"/>
              <a:defRPr sz="1400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endParaRPr kumimoji="1" lang="en-US" altLang="zh-CN" dirty="0" smtClean="0"/>
          </a:p>
          <a:p>
            <a:r>
              <a:rPr kumimoji="1" lang="en-US" altLang="zh-CN" dirty="0" smtClean="0"/>
              <a:t>Example: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digit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recognition</a:t>
            </a:r>
          </a:p>
          <a:p>
            <a:pPr lvl="1"/>
            <a:r>
              <a:rPr kumimoji="1" lang="en-US" altLang="zh-CN" dirty="0" smtClean="0"/>
              <a:t>MNIST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handwritten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digits</a:t>
            </a:r>
          </a:p>
          <a:p>
            <a:pPr lvl="1"/>
            <a:r>
              <a:rPr kumimoji="1" lang="en-US" altLang="zh-CN" dirty="0" smtClean="0"/>
              <a:t>SVHN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data: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Google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view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824012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Auto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ml</a:t>
            </a:r>
            <a:endParaRPr kumimoji="1" lang="zh-CN" altLang="en-US" dirty="0"/>
          </a:p>
        </p:txBody>
      </p:sp>
      <p:pic>
        <p:nvPicPr>
          <p:cNvPr id="10242" name="Picture 2" descr="AUTOML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9036" y="1696823"/>
            <a:ext cx="6683605" cy="3757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2819568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acceleration</a:t>
            </a:r>
            <a:endParaRPr kumimoji="1" lang="zh-CN" altLang="en-US" dirty="0"/>
          </a:p>
        </p:txBody>
      </p:sp>
      <p:pic>
        <p:nvPicPr>
          <p:cNvPr id="11266" name="Picture 2" descr="network pruning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1118" y="1554007"/>
            <a:ext cx="4025644" cy="2141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8" name="Picture 4" descr="network quantization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532" y="4326903"/>
            <a:ext cx="7748833" cy="18775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machine learning distillation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1412" y="1638848"/>
            <a:ext cx="5228512" cy="20564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2997724" y="3808429"/>
            <a:ext cx="8883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Pruning</a:t>
            </a:r>
            <a:endParaRPr kumimoji="1" lang="zh-CN" altLang="en-US" dirty="0"/>
          </a:p>
        </p:txBody>
      </p:sp>
      <p:sp>
        <p:nvSpPr>
          <p:cNvPr id="8" name="文本框 7"/>
          <p:cNvSpPr txBox="1"/>
          <p:nvPr/>
        </p:nvSpPr>
        <p:spPr>
          <a:xfrm>
            <a:off x="8429134" y="3808429"/>
            <a:ext cx="1196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 smtClean="0"/>
              <a:t>Distillation</a:t>
            </a:r>
            <a:endParaRPr kumimoji="1"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232919" y="6204430"/>
            <a:ext cx="1396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mtClean="0"/>
              <a:t>Quantization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9685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24292E"/>
                </a:solidFill>
              </a:rPr>
              <a:t>Concepts &amp; Environment Set-ups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678" y="2059183"/>
            <a:ext cx="65207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Make sure that your laptop can run basic Python3 programs. (e.g. Hello World)</a:t>
            </a:r>
          </a:p>
          <a:p>
            <a:r>
              <a:rPr lang="en-US" sz="2400" dirty="0"/>
              <a:t>If you haven’t installed Python, please proceed to install </a:t>
            </a:r>
            <a:r>
              <a:rPr lang="en-US" sz="2400" dirty="0" err="1"/>
              <a:t>PyCharm</a:t>
            </a:r>
            <a:r>
              <a:rPr lang="en-US" sz="2400" dirty="0"/>
              <a:t>. </a:t>
            </a:r>
          </a:p>
          <a:p>
            <a:endParaRPr lang="en-US" sz="2400" dirty="0"/>
          </a:p>
          <a:p>
            <a:r>
              <a:rPr lang="en-US" sz="2400" dirty="0">
                <a:hlinkClick r:id="rId2"/>
              </a:rPr>
              <a:t>https://www.youtube.com/watch?v=cHa85et7LK0</a:t>
            </a:r>
            <a:endParaRPr lang="en-US" sz="2400" dirty="0"/>
          </a:p>
          <a:p>
            <a:r>
              <a:rPr lang="en-US" sz="2400" dirty="0"/>
              <a:t>The installation instruction starts from 2:40.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2400" y="2500299"/>
            <a:ext cx="3419856" cy="1795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6791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AI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understanding</a:t>
            </a:r>
            <a:endParaRPr kumimoji="1" lang="zh-CN" altLang="en-US" dirty="0"/>
          </a:p>
        </p:txBody>
      </p:sp>
      <p:pic>
        <p:nvPicPr>
          <p:cNvPr id="12292" name="Picture 4" descr="watson ibm healthcareâçå¾çæç´¢ç»æ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46" y="1451728"/>
            <a:ext cx="4019414" cy="1607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4" name="Picture 6" descr="deep learning healthcareâçå¾çæç´¢ç»æ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67646" y="3516100"/>
            <a:ext cx="5298254" cy="26491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6" name="Picture 8" descr="fintech singaporeâçå¾çæç´¢ç»æ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14" y="3756215"/>
            <a:ext cx="3609296" cy="24046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8" name="Picture 10" descr="fintech deep learningâçå¾çæç´¢ç»æ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5714" y="1451728"/>
            <a:ext cx="2943974" cy="206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1766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195118" y="2550551"/>
            <a:ext cx="10178322" cy="1492132"/>
          </a:xfrm>
        </p:spPr>
        <p:txBody>
          <a:bodyPr>
            <a:normAutofit fontScale="90000"/>
          </a:bodyPr>
          <a:lstStyle/>
          <a:p>
            <a:pPr algn="ctr"/>
            <a:r>
              <a:rPr kumimoji="1" lang="en-US" altLang="zh-CN" dirty="0" smtClean="0"/>
              <a:t>THANK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YOU!</a:t>
            </a:r>
            <a:br>
              <a:rPr kumimoji="1" lang="en-US" altLang="zh-CN" dirty="0" smtClean="0"/>
            </a:br>
            <a:r>
              <a:rPr kumimoji="1" lang="en-US" altLang="zh-CN" dirty="0" smtClean="0"/>
              <a:t/>
            </a:r>
            <a:br>
              <a:rPr kumimoji="1" lang="en-US" altLang="zh-CN" dirty="0" smtClean="0"/>
            </a:br>
            <a:r>
              <a:rPr kumimoji="1" lang="en-US" altLang="zh-CN" dirty="0" smtClean="0"/>
              <a:t>Q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&amp;</a:t>
            </a:r>
            <a:r>
              <a:rPr kumimoji="1" lang="zh-CN" altLang="en-US" dirty="0" smtClean="0"/>
              <a:t> </a:t>
            </a:r>
            <a:r>
              <a:rPr kumimoji="1" lang="en-US" altLang="zh-CN" dirty="0" smtClean="0"/>
              <a:t>A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307177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24292E"/>
                </a:solidFill>
              </a:rPr>
              <a:t>Concepts &amp; Environment Set-ups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1251678" y="1205299"/>
            <a:ext cx="6989497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solidFill>
                  <a:srgbClr val="24292E"/>
                </a:solidFill>
              </a:rPr>
              <a:t>How do Computers </a:t>
            </a:r>
            <a:r>
              <a:rPr lang="en-US" altLang="zh-CN" sz="2400" dirty="0" smtClean="0">
                <a:solidFill>
                  <a:srgbClr val="24292E"/>
                </a:solidFill>
              </a:rPr>
              <a:t>conduct</a:t>
            </a:r>
            <a:r>
              <a:rPr lang="zh-CN" altLang="en-US" sz="2400" dirty="0" smtClean="0">
                <a:solidFill>
                  <a:srgbClr val="24292E"/>
                </a:solidFill>
              </a:rPr>
              <a:t> </a:t>
            </a:r>
            <a:r>
              <a:rPr lang="en-US" sz="2400" b="1" dirty="0" smtClean="0">
                <a:solidFill>
                  <a:srgbClr val="24292E"/>
                </a:solidFill>
              </a:rPr>
              <a:t>Image </a:t>
            </a:r>
            <a:r>
              <a:rPr lang="en-US" sz="2400" b="1" dirty="0">
                <a:solidFill>
                  <a:srgbClr val="24292E"/>
                </a:solidFill>
              </a:rPr>
              <a:t>Classification</a:t>
            </a:r>
            <a:r>
              <a:rPr lang="en-US" sz="2400" dirty="0">
                <a:solidFill>
                  <a:srgbClr val="24292E"/>
                </a:solidFill>
              </a:rPr>
              <a:t>?</a:t>
            </a:r>
          </a:p>
          <a:p>
            <a:r>
              <a:rPr lang="en-US" sz="2400" dirty="0"/>
              <a:t/>
            </a:r>
            <a:br>
              <a:rPr lang="en-US" sz="2400" dirty="0"/>
            </a:br>
            <a:r>
              <a:rPr lang="en-US" sz="2400" dirty="0">
                <a:solidFill>
                  <a:srgbClr val="24292E"/>
                </a:solidFill>
              </a:rPr>
              <a:t>When a computer takes an image as input, it will see an array of </a:t>
            </a:r>
            <a:r>
              <a:rPr lang="en-US" sz="2400" b="1" u="sng" dirty="0">
                <a:solidFill>
                  <a:srgbClr val="24292E"/>
                </a:solidFill>
              </a:rPr>
              <a:t>pixel values</a:t>
            </a:r>
            <a:r>
              <a:rPr lang="en-US" sz="2400" dirty="0">
                <a:solidFill>
                  <a:srgbClr val="24292E"/>
                </a:solidFill>
              </a:rPr>
              <a:t>. </a:t>
            </a:r>
            <a:r>
              <a:rPr lang="en-US" altLang="zh-CN" sz="2400" dirty="0" smtClean="0">
                <a:solidFill>
                  <a:srgbClr val="24292E"/>
                </a:solidFill>
              </a:rPr>
              <a:t>(0-255)</a:t>
            </a:r>
            <a:endParaRPr lang="en-US" sz="2400" dirty="0">
              <a:solidFill>
                <a:srgbClr val="24292E"/>
              </a:solidFill>
            </a:endParaRPr>
          </a:p>
          <a:p>
            <a:endParaRPr lang="en-US" sz="2400" dirty="0">
              <a:solidFill>
                <a:srgbClr val="24292E"/>
              </a:solidFill>
            </a:endParaRPr>
          </a:p>
          <a:p>
            <a:r>
              <a:rPr lang="en-US" sz="2400" dirty="0">
                <a:solidFill>
                  <a:srgbClr val="24292E"/>
                </a:solidFill>
              </a:rPr>
              <a:t>Depending on the resolution and size of the image, it will see a WIDTH x HEIGHT x </a:t>
            </a:r>
            <a:r>
              <a:rPr lang="en-US" sz="2400" dirty="0" smtClean="0">
                <a:solidFill>
                  <a:srgbClr val="24292E"/>
                </a:solidFill>
              </a:rPr>
              <a:t>3</a:t>
            </a:r>
            <a:r>
              <a:rPr lang="zh-CN" altLang="en-US" sz="2400" dirty="0" smtClean="0">
                <a:solidFill>
                  <a:srgbClr val="24292E"/>
                </a:solidFill>
              </a:rPr>
              <a:t> </a:t>
            </a:r>
            <a:r>
              <a:rPr lang="en-US" altLang="zh-CN" sz="2400" dirty="0" smtClean="0">
                <a:solidFill>
                  <a:srgbClr val="24292E"/>
                </a:solidFill>
              </a:rPr>
              <a:t>(RGB)</a:t>
            </a:r>
            <a:r>
              <a:rPr lang="en-US" sz="2400" dirty="0" smtClean="0">
                <a:solidFill>
                  <a:srgbClr val="24292E"/>
                </a:solidFill>
              </a:rPr>
              <a:t> </a:t>
            </a:r>
            <a:r>
              <a:rPr lang="en-US" sz="2400" dirty="0">
                <a:solidFill>
                  <a:srgbClr val="24292E"/>
                </a:solidFill>
              </a:rPr>
              <a:t>array of numbers.  For example, suppose we have a colorful image with a size 480 x 480. The array seen by the computer will be 480 x 480 x 3.</a:t>
            </a:r>
          </a:p>
          <a:p>
            <a:endParaRPr lang="en-US" sz="2400" dirty="0">
              <a:solidFill>
                <a:srgbClr val="24292E"/>
              </a:solidFill>
            </a:endParaRPr>
          </a:p>
          <a:p>
            <a:r>
              <a:rPr lang="en-US" altLang="zh-CN" sz="2400" dirty="0" smtClean="0"/>
              <a:t>Through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classification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model,</a:t>
            </a:r>
            <a:r>
              <a:rPr lang="zh-CN" altLang="en-US" sz="2400" dirty="0" smtClean="0"/>
              <a:t> </a:t>
            </a:r>
            <a:r>
              <a:rPr lang="en-US" altLang="zh-CN" sz="2400" dirty="0"/>
              <a:t>t</a:t>
            </a:r>
            <a:r>
              <a:rPr lang="en-US" sz="2400" dirty="0" smtClean="0"/>
              <a:t>he </a:t>
            </a:r>
            <a:r>
              <a:rPr lang="en-US" sz="2400" dirty="0"/>
              <a:t>computer will then output </a:t>
            </a:r>
            <a:r>
              <a:rPr lang="en-US" sz="2400" b="1" u="sng" dirty="0"/>
              <a:t>the probability</a:t>
            </a:r>
            <a:r>
              <a:rPr lang="en-US" sz="2400" dirty="0"/>
              <a:t> of the image being a certain </a:t>
            </a:r>
            <a:r>
              <a:rPr lang="en-US" sz="2400" dirty="0" smtClean="0"/>
              <a:t>class.</a:t>
            </a:r>
            <a:endParaRPr lang="en-US" sz="24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93" t="5903" r="23951" b="8228"/>
          <a:stretch/>
        </p:blipFill>
        <p:spPr>
          <a:xfrm>
            <a:off x="8450880" y="2544623"/>
            <a:ext cx="3060143" cy="2584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0940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24292E"/>
                </a:solidFill>
              </a:rPr>
              <a:t>Concepts &amp; Environment Set-ups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1678" y="1297105"/>
            <a:ext cx="3821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How is it relevant to Python?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1678" y="1947157"/>
            <a:ext cx="832058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Keras with TensorFlow </a:t>
            </a:r>
            <a:r>
              <a:rPr lang="en-US" sz="2400" dirty="0"/>
              <a:t>is a high-level library set in Python to build and train </a:t>
            </a:r>
            <a:r>
              <a:rPr lang="en-US" sz="2400" b="1" dirty="0"/>
              <a:t>Neural Networks</a:t>
            </a:r>
            <a:r>
              <a:rPr lang="en-US" sz="2400" dirty="0"/>
              <a:t>. </a:t>
            </a:r>
          </a:p>
          <a:p>
            <a:endParaRPr lang="en-US" sz="2400" i="1" dirty="0"/>
          </a:p>
          <a:p>
            <a:r>
              <a:rPr lang="en-US" sz="2400" dirty="0"/>
              <a:t>1. User friendly</a:t>
            </a:r>
            <a:br>
              <a:rPr lang="en-US" sz="2400" dirty="0"/>
            </a:br>
            <a:r>
              <a:rPr lang="en-US" sz="2400" dirty="0"/>
              <a:t>2. Modular and composable</a:t>
            </a:r>
            <a:br>
              <a:rPr lang="en-US" sz="2400" dirty="0"/>
            </a:br>
            <a:r>
              <a:rPr lang="en-US" sz="2400" dirty="0"/>
              <a:t>3. Easy to extend</a:t>
            </a:r>
          </a:p>
          <a:p>
            <a:r>
              <a:rPr lang="en-US" sz="2400" dirty="0"/>
              <a:t>4. Developed by Google </a:t>
            </a:r>
            <a:r>
              <a:rPr lang="mr-IN" sz="2400" dirty="0"/>
              <a:t>–</a:t>
            </a:r>
            <a:r>
              <a:rPr lang="en-US" sz="2400" dirty="0"/>
              <a:t> High Quality!</a:t>
            </a:r>
            <a:br>
              <a:rPr lang="en-US" sz="2400" dirty="0"/>
            </a:br>
            <a:endParaRPr lang="en-US" sz="2400" dirty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1678" y="4809479"/>
            <a:ext cx="493615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Easy to start with 0 basic knowledges!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49" t="9109" r="20797" b="9379"/>
          <a:stretch/>
        </p:blipFill>
        <p:spPr>
          <a:xfrm>
            <a:off x="8033632" y="4757198"/>
            <a:ext cx="2600986" cy="146998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632" y="2993902"/>
            <a:ext cx="2600985" cy="146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8169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24292E"/>
                </a:solidFill>
              </a:rPr>
              <a:t>Concepts &amp; Environment Set-ups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440"/>
          <a:stretch/>
        </p:blipFill>
        <p:spPr>
          <a:xfrm>
            <a:off x="1367428" y="1331806"/>
            <a:ext cx="6835172" cy="775302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1678" y="2401576"/>
            <a:ext cx="10762626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The operation is the same in Windows Command Window &amp; MacOS Terminal:</a:t>
            </a:r>
          </a:p>
          <a:p>
            <a:r>
              <a:rPr lang="en-US" sz="2400" dirty="0">
                <a:solidFill>
                  <a:srgbClr val="00B0F0"/>
                </a:solidFill>
              </a:rPr>
              <a:t>pip install </a:t>
            </a:r>
            <a:r>
              <a:rPr lang="en-US" sz="2400" dirty="0" err="1">
                <a:solidFill>
                  <a:srgbClr val="00B0F0"/>
                </a:solidFill>
              </a:rPr>
              <a:t>numpy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>
                <a:solidFill>
                  <a:srgbClr val="00B0F0"/>
                </a:solidFill>
              </a:rPr>
              <a:t>pip install </a:t>
            </a:r>
            <a:r>
              <a:rPr lang="en-US" sz="2400" dirty="0" err="1">
                <a:solidFill>
                  <a:srgbClr val="00B0F0"/>
                </a:solidFill>
              </a:rPr>
              <a:t>scipy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>
                <a:solidFill>
                  <a:srgbClr val="00B0F0"/>
                </a:solidFill>
              </a:rPr>
              <a:t>pip install </a:t>
            </a:r>
            <a:r>
              <a:rPr lang="en-US" sz="2400" dirty="0" err="1">
                <a:solidFill>
                  <a:srgbClr val="00B0F0"/>
                </a:solidFill>
              </a:rPr>
              <a:t>tensorflow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>
                <a:solidFill>
                  <a:srgbClr val="00B0F0"/>
                </a:solidFill>
              </a:rPr>
              <a:t>pip install </a:t>
            </a:r>
            <a:r>
              <a:rPr lang="en-US" sz="2400" dirty="0" err="1" smtClean="0">
                <a:solidFill>
                  <a:srgbClr val="00B0F0"/>
                </a:solidFill>
              </a:rPr>
              <a:t>keras</a:t>
            </a:r>
            <a:endParaRPr lang="en-US" sz="2400" dirty="0" smtClean="0">
              <a:solidFill>
                <a:srgbClr val="00B0F0"/>
              </a:solidFill>
            </a:endParaRPr>
          </a:p>
          <a:p>
            <a:r>
              <a:rPr lang="en-US" sz="2400" dirty="0">
                <a:solidFill>
                  <a:srgbClr val="00B0F0"/>
                </a:solidFill>
              </a:rPr>
              <a:t>pip install </a:t>
            </a:r>
            <a:r>
              <a:rPr lang="en-US" sz="2400" dirty="0" smtClean="0">
                <a:solidFill>
                  <a:srgbClr val="00B0F0"/>
                </a:solidFill>
              </a:rPr>
              <a:t>pillow</a:t>
            </a:r>
            <a:endParaRPr lang="en-US" sz="2400" dirty="0">
              <a:solidFill>
                <a:srgbClr val="00B0F0"/>
              </a:solidFill>
            </a:endParaRPr>
          </a:p>
          <a:p>
            <a:endParaRPr lang="en-US" sz="2400" dirty="0"/>
          </a:p>
          <a:p>
            <a:r>
              <a:rPr lang="en-US" altLang="zh-CN" sz="2400" dirty="0" smtClean="0"/>
              <a:t>If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you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use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Python3</a:t>
            </a:r>
            <a:r>
              <a:rPr lang="zh-CN" altLang="en-US" sz="2400" dirty="0" smtClean="0"/>
              <a:t> </a:t>
            </a:r>
            <a:r>
              <a:rPr lang="en-US" altLang="zh-CN" sz="2400" dirty="0" smtClean="0"/>
              <a:t>environment</a:t>
            </a:r>
            <a:r>
              <a:rPr lang="en-US" sz="2400" dirty="0" smtClean="0"/>
              <a:t>:</a:t>
            </a:r>
            <a:endParaRPr lang="en-US" sz="2400" dirty="0"/>
          </a:p>
          <a:p>
            <a:r>
              <a:rPr lang="en-US" sz="2400" dirty="0">
                <a:solidFill>
                  <a:srgbClr val="00B0F0"/>
                </a:solidFill>
              </a:rPr>
              <a:t>pip3 install </a:t>
            </a:r>
            <a:r>
              <a:rPr lang="en-US" sz="2400" dirty="0" err="1">
                <a:solidFill>
                  <a:srgbClr val="00B0F0"/>
                </a:solidFill>
              </a:rPr>
              <a:t>keras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>
                <a:solidFill>
                  <a:srgbClr val="00B0F0"/>
                </a:solidFill>
              </a:rPr>
              <a:t>pip3 install </a:t>
            </a:r>
            <a:r>
              <a:rPr lang="en-US" sz="2400" dirty="0" err="1">
                <a:solidFill>
                  <a:srgbClr val="00B0F0"/>
                </a:solidFill>
              </a:rPr>
              <a:t>tensorflow</a:t>
            </a:r>
            <a:endParaRPr lang="en-US" sz="2400" dirty="0">
              <a:solidFill>
                <a:srgbClr val="00B0F0"/>
              </a:solidFill>
            </a:endParaRPr>
          </a:p>
          <a:p>
            <a:r>
              <a:rPr lang="en-US" sz="2400" dirty="0">
                <a:solidFill>
                  <a:srgbClr val="00B0F0"/>
                </a:solidFill>
              </a:rPr>
              <a:t>pip3 </a:t>
            </a:r>
            <a:r>
              <a:rPr lang="en-US" sz="2400">
                <a:solidFill>
                  <a:srgbClr val="00B0F0"/>
                </a:solidFill>
              </a:rPr>
              <a:t>install </a:t>
            </a:r>
            <a:r>
              <a:rPr lang="en-US" sz="2400" smtClean="0">
                <a:solidFill>
                  <a:srgbClr val="00B0F0"/>
                </a:solidFill>
              </a:rPr>
              <a:t>pillow</a:t>
            </a:r>
            <a:endParaRPr lang="en-US" sz="24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79655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24292E"/>
                </a:solidFill>
              </a:rPr>
              <a:t>Concepts &amp; Environment Set-ups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51678" y="1459018"/>
            <a:ext cx="909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Download the </a:t>
            </a:r>
            <a:r>
              <a:rPr lang="en-US" sz="2400" dirty="0">
                <a:solidFill>
                  <a:srgbClr val="00B0F0"/>
                </a:solidFill>
              </a:rPr>
              <a:t>zipped pack </a:t>
            </a:r>
            <a:r>
              <a:rPr lang="en-US" sz="2400" dirty="0"/>
              <a:t>from link: </a:t>
            </a:r>
          </a:p>
          <a:p>
            <a:r>
              <a:rPr lang="en-US" sz="2400" dirty="0"/>
              <a:t>That contains all the materials that we need today. (Slides also included)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251678" y="2615934"/>
            <a:ext cx="10244664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Run </a:t>
            </a:r>
            <a:r>
              <a:rPr lang="en-US" sz="2400" b="1" dirty="0"/>
              <a:t>test_environment.py</a:t>
            </a:r>
            <a:r>
              <a:rPr lang="en-US" sz="2400" dirty="0"/>
              <a:t> to check whether your libraries have been installed.</a:t>
            </a:r>
          </a:p>
          <a:p>
            <a:endParaRPr lang="en-US" sz="2400" dirty="0"/>
          </a:p>
          <a:p>
            <a:r>
              <a:rPr lang="en-US" sz="2400" dirty="0"/>
              <a:t>Wait a few seconds to see the </a:t>
            </a:r>
            <a:r>
              <a:rPr lang="en-US" sz="2400" dirty="0" smtClean="0"/>
              <a:t>output</a:t>
            </a:r>
            <a:r>
              <a:rPr lang="en-US" altLang="zh-CN" sz="2400" dirty="0"/>
              <a:t>.</a:t>
            </a:r>
            <a:endParaRPr lang="en-US" altLang="zh-CN" sz="2400" dirty="0" smtClean="0"/>
          </a:p>
          <a:p>
            <a:r>
              <a:rPr lang="en-US" altLang="zh-CN" sz="2400" dirty="0" smtClean="0"/>
              <a:t>Ignore </a:t>
            </a:r>
            <a:r>
              <a:rPr lang="en-US" altLang="zh-CN" sz="2400" dirty="0"/>
              <a:t>the </a:t>
            </a:r>
            <a:r>
              <a:rPr lang="en-US" altLang="zh-CN" sz="2400" i="1" dirty="0"/>
              <a:t>Warning </a:t>
            </a:r>
            <a:r>
              <a:rPr lang="en-US" altLang="zh-CN" sz="2400" i="1" dirty="0" smtClean="0"/>
              <a:t>Notes</a:t>
            </a:r>
            <a:r>
              <a:rPr lang="en-US" altLang="zh-CN" sz="2400" dirty="0" smtClean="0"/>
              <a:t>.</a:t>
            </a:r>
            <a:endParaRPr lang="en-US" altLang="zh-CN" sz="2400" dirty="0"/>
          </a:p>
          <a:p>
            <a:endParaRPr lang="en-US" sz="2400" dirty="0"/>
          </a:p>
          <a:p>
            <a:r>
              <a:rPr lang="en-US" sz="2400" dirty="0"/>
              <a:t>If the message </a:t>
            </a:r>
            <a:r>
              <a:rPr lang="en-US" sz="2400" dirty="0">
                <a:solidFill>
                  <a:srgbClr val="FF0000"/>
                </a:solidFill>
              </a:rPr>
              <a:t>“Congrats” </a:t>
            </a:r>
            <a:r>
              <a:rPr lang="en-US" sz="2400" dirty="0"/>
              <a:t>is shown, the your environment is ready to go.</a:t>
            </a:r>
          </a:p>
          <a:p>
            <a:r>
              <a:rPr lang="en-US" sz="2400" dirty="0"/>
              <a:t>Inform the </a:t>
            </a:r>
            <a:r>
              <a:rPr lang="en-US" altLang="zh-CN" sz="2400" dirty="0" smtClean="0"/>
              <a:t>assistants</a:t>
            </a:r>
            <a:r>
              <a:rPr lang="en-US" sz="2400" dirty="0" smtClean="0"/>
              <a:t> </a:t>
            </a:r>
            <a:r>
              <a:rPr lang="en-US" sz="2400" dirty="0"/>
              <a:t>if any bugs happen.</a:t>
            </a:r>
          </a:p>
        </p:txBody>
      </p:sp>
    </p:spTree>
    <p:extLst>
      <p:ext uri="{BB962C8B-B14F-4D97-AF65-F5344CB8AC3E}">
        <p14:creationId xmlns:p14="http://schemas.microsoft.com/office/powerpoint/2010/main" val="1643139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sz="5400" dirty="0">
                <a:solidFill>
                  <a:srgbClr val="24292E"/>
                </a:solidFill>
              </a:rPr>
              <a:t>Concepts &amp; Environment Set-ups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51678" y="1764188"/>
            <a:ext cx="1008942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Type the following lines of codes to set up your coding environment. </a:t>
            </a:r>
          </a:p>
          <a:p>
            <a:r>
              <a:rPr lang="en-US" sz="2400" dirty="0"/>
              <a:t>(Or just copy the corresponding part from </a:t>
            </a:r>
            <a:r>
              <a:rPr lang="en-US" sz="2400" b="1" dirty="0"/>
              <a:t>sample_model.py</a:t>
            </a:r>
            <a:r>
              <a:rPr lang="en-US" sz="2400" dirty="0"/>
              <a:t>)</a:t>
            </a:r>
          </a:p>
          <a:p>
            <a:endParaRPr lang="en-US" sz="2400" dirty="0"/>
          </a:p>
          <a:p>
            <a:r>
              <a:rPr lang="en-US" sz="2400" dirty="0"/>
              <a:t>Now you are ready to process the images and train </a:t>
            </a:r>
            <a:r>
              <a:rPr lang="en-US" altLang="zh-CN" sz="2400" dirty="0" smtClean="0"/>
              <a:t>a</a:t>
            </a:r>
            <a:r>
              <a:rPr lang="zh-CN" altLang="en-US" sz="2400" dirty="0" smtClean="0"/>
              <a:t> </a:t>
            </a:r>
            <a:r>
              <a:rPr lang="en-US" sz="2400" dirty="0" smtClean="0"/>
              <a:t>model.</a:t>
            </a:r>
            <a:endParaRPr lang="en-US" sz="2400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1678" y="3496844"/>
            <a:ext cx="10262307" cy="1804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4231439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</a:majorFont>
      <a:minorFont>
        <a:latin typeface="Gill Sans MT" panose="020B0502020104020203"/>
        <a:ea typeface=""/>
        <a:cs typeface="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Badge</Template>
  <TotalTime>667</TotalTime>
  <Words>1404</Words>
  <Application>Microsoft Office PowerPoint</Application>
  <PresentationFormat>Widescreen</PresentationFormat>
  <Paragraphs>193</Paragraphs>
  <Slides>41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-apple-system</vt:lpstr>
      <vt:lpstr>Gill Sans MT</vt:lpstr>
      <vt:lpstr>Arial</vt:lpstr>
      <vt:lpstr>Calibri</vt:lpstr>
      <vt:lpstr>Impact</vt:lpstr>
      <vt:lpstr>Wingdings</vt:lpstr>
      <vt:lpstr>Badge</vt:lpstr>
      <vt:lpstr>Image  Classification  workshop</vt:lpstr>
      <vt:lpstr>Speaker: Jianfei Yang</vt:lpstr>
      <vt:lpstr>Let’s Start</vt:lpstr>
      <vt:lpstr>Concepts &amp; Environment Set-ups</vt:lpstr>
      <vt:lpstr>Concepts &amp; Environment Set-ups</vt:lpstr>
      <vt:lpstr>Concepts &amp; Environment Set-ups</vt:lpstr>
      <vt:lpstr>Concepts &amp; Environment Set-ups</vt:lpstr>
      <vt:lpstr>Concepts &amp; Environment Set-ups</vt:lpstr>
      <vt:lpstr>Concepts &amp; Environment Set-ups</vt:lpstr>
      <vt:lpstr>1. Data augmentation</vt:lpstr>
      <vt:lpstr>Image formatting &amp; processing</vt:lpstr>
      <vt:lpstr>2. Data splitting</vt:lpstr>
      <vt:lpstr>PowerPoint Presentation</vt:lpstr>
      <vt:lpstr>3. Model Built-up </vt:lpstr>
      <vt:lpstr>PowerPoint Presentation</vt:lpstr>
      <vt:lpstr>PowerPoint Presentation</vt:lpstr>
      <vt:lpstr>PowerPoint Presentation</vt:lpstr>
      <vt:lpstr>Convolutional layer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Model training</vt:lpstr>
      <vt:lpstr>PowerPoint Presentation</vt:lpstr>
      <vt:lpstr>PowerPoint Presentation</vt:lpstr>
      <vt:lpstr>Optimization</vt:lpstr>
      <vt:lpstr>PowerPoint Presentation</vt:lpstr>
      <vt:lpstr>Pretrained models</vt:lpstr>
      <vt:lpstr>Model training &amp; validation </vt:lpstr>
      <vt:lpstr>Model Built-up &amp; Model Training </vt:lpstr>
      <vt:lpstr>Make predictions with the Model </vt:lpstr>
      <vt:lpstr>Open ISSUE IN AI</vt:lpstr>
      <vt:lpstr>TRANSFER LEARNING</vt:lpstr>
      <vt:lpstr>Auto ml</vt:lpstr>
      <vt:lpstr>acceleration</vt:lpstr>
      <vt:lpstr>AI understanding</vt:lpstr>
      <vt:lpstr>THANK YOU!  Q &amp; 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#LUO JINQI#</dc:creator>
  <cp:lastModifiedBy>lin</cp:lastModifiedBy>
  <cp:revision>143</cp:revision>
  <dcterms:created xsi:type="dcterms:W3CDTF">2018-10-06T09:40:28Z</dcterms:created>
  <dcterms:modified xsi:type="dcterms:W3CDTF">2018-10-15T12:11:37Z</dcterms:modified>
</cp:coreProperties>
</file>